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47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ACD48-E680-464D-9F43-AE219E5027E1}" v="4" dt="2025-03-24T16:22:3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198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5C5ACD48-E680-464D-9F43-AE219E5027E1}"/>
    <pc:docChg chg="modSld">
      <pc:chgData name="Lobke Mentrop" userId="a5fd0953-9758-4754-b4a9-626fc4b84425" providerId="ADAL" clId="{5C5ACD48-E680-464D-9F43-AE219E5027E1}" dt="2025-03-24T16:22:33.264" v="3" actId="20577"/>
      <pc:docMkLst>
        <pc:docMk/>
      </pc:docMkLst>
      <pc:sldChg chg="modSp">
        <pc:chgData name="Lobke Mentrop" userId="a5fd0953-9758-4754-b4a9-626fc4b84425" providerId="ADAL" clId="{5C5ACD48-E680-464D-9F43-AE219E5027E1}" dt="2025-03-24T16:22:33.264" v="3" actId="20577"/>
        <pc:sldMkLst>
          <pc:docMk/>
          <pc:sldMk cId="3063093997" sldId="347"/>
        </pc:sldMkLst>
        <pc:spChg chg="mod">
          <ac:chgData name="Lobke Mentrop" userId="a5fd0953-9758-4754-b4a9-626fc4b84425" providerId="ADAL" clId="{5C5ACD48-E680-464D-9F43-AE219E5027E1}" dt="2025-03-24T16:22:33.264" v="3" actId="20577"/>
          <ac:spMkLst>
            <pc:docMk/>
            <pc:sldMk cId="3063093997" sldId="347"/>
            <ac:spMk id="9" creationId="{8CF7C487-5D37-CA8F-870B-C9AEA386E6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Typ </a:t>
            </a:r>
            <a:r>
              <a:rPr lang="nl-NL" altLang="nl-NL" dirty="0" err="1"/>
              <a:t>wypadku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ze </a:t>
            </a:r>
            <a:r>
              <a:rPr lang="nl-NL" altLang="nl-NL" dirty="0" err="1"/>
              <a:t>sprzętem</a:t>
            </a:r>
            <a:r>
              <a:rPr lang="nl-NL" altLang="nl-NL" dirty="0"/>
              <a:t> </a:t>
            </a:r>
            <a:r>
              <a:rPr lang="nl-NL" altLang="nl-NL" dirty="0" err="1"/>
              <a:t>roboczym</a:t>
            </a:r>
            <a:r>
              <a:rPr lang="nl-NL" altLang="nl-NL" dirty="0"/>
              <a:t> lub </a:t>
            </a:r>
            <a:r>
              <a:rPr lang="nl-NL" altLang="nl-NL" dirty="0" err="1"/>
              <a:t>przedmiotem</a:t>
            </a:r>
            <a:r>
              <a:rPr lang="nl-NL" altLang="nl-NL" dirty="0"/>
              <a:t>” </a:t>
            </a:r>
            <a:r>
              <a:rPr lang="nl-NL" altLang="nl-NL" dirty="0" err="1"/>
              <a:t>jest</a:t>
            </a:r>
            <a:r>
              <a:rPr lang="nl-NL" altLang="nl-NL" dirty="0"/>
              <a:t> </a:t>
            </a:r>
            <a:r>
              <a:rPr lang="nl-NL" altLang="nl-NL" dirty="0" err="1"/>
              <a:t>powszechny</a:t>
            </a:r>
            <a:r>
              <a:rPr lang="nl-NL" altLang="nl-NL" dirty="0"/>
              <a:t> w </a:t>
            </a:r>
            <a:r>
              <a:rPr lang="nl-NL" altLang="nl-NL" dirty="0" err="1"/>
              <a:t>sektorze</a:t>
            </a:r>
            <a:r>
              <a:rPr lang="nl-NL" altLang="nl-NL" dirty="0"/>
              <a:t> </a:t>
            </a:r>
            <a:r>
              <a:rPr lang="nl-NL" altLang="nl-NL" dirty="0" err="1"/>
              <a:t>przemysłowym</a:t>
            </a:r>
            <a:r>
              <a:rPr lang="nl-NL" altLang="nl-NL" dirty="0"/>
              <a:t> (42% </a:t>
            </a:r>
            <a:r>
              <a:rPr lang="nl-NL" altLang="nl-NL" dirty="0" err="1"/>
              <a:t>wypadków</a:t>
            </a:r>
            <a:r>
              <a:rPr lang="nl-NL" altLang="nl-NL" dirty="0"/>
              <a:t> w </a:t>
            </a:r>
            <a:r>
              <a:rPr lang="nl-NL" altLang="nl-NL" dirty="0" err="1"/>
              <a:t>tym</a:t>
            </a:r>
            <a:r>
              <a:rPr lang="nl-NL" altLang="nl-NL" dirty="0"/>
              <a:t> </a:t>
            </a:r>
            <a:r>
              <a:rPr lang="nl-NL" altLang="nl-NL" dirty="0" err="1"/>
              <a:t>sektorze</a:t>
            </a:r>
            <a:r>
              <a:rPr lang="nl-NL" altLang="nl-NL" dirty="0"/>
              <a:t>). </a:t>
            </a:r>
            <a:r>
              <a:rPr lang="nl-NL" altLang="nl-NL" dirty="0" err="1"/>
              <a:t>Większość</a:t>
            </a:r>
            <a:r>
              <a:rPr lang="nl-NL" altLang="nl-NL" dirty="0"/>
              <a:t> </a:t>
            </a:r>
            <a:r>
              <a:rPr lang="nl-NL" altLang="nl-NL" dirty="0" err="1"/>
              <a:t>wypadków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wypadki</a:t>
            </a:r>
            <a:r>
              <a:rPr lang="nl-NL" altLang="nl-NL" dirty="0"/>
              <a:t>, w </a:t>
            </a:r>
            <a:r>
              <a:rPr lang="nl-NL" altLang="nl-NL" dirty="0" err="1"/>
              <a:t>których</a:t>
            </a:r>
            <a:r>
              <a:rPr lang="nl-NL" altLang="nl-NL" dirty="0"/>
              <a:t> </a:t>
            </a:r>
            <a:r>
              <a:rPr lang="nl-NL" altLang="nl-NL" dirty="0" err="1"/>
              <a:t>ofiara</a:t>
            </a:r>
            <a:r>
              <a:rPr lang="nl-NL" altLang="nl-NL" dirty="0"/>
              <a:t> </a:t>
            </a:r>
            <a:r>
              <a:rPr lang="nl-NL" altLang="nl-NL" dirty="0" err="1"/>
              <a:t>miała</a:t>
            </a:r>
            <a:r>
              <a:rPr lang="nl-NL" altLang="nl-NL" dirty="0"/>
              <a:t> 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z</a:t>
            </a:r>
            <a:r>
              <a:rPr lang="nl-NL" altLang="nl-NL" dirty="0"/>
              <a:t> </a:t>
            </a:r>
            <a:r>
              <a:rPr lang="nl-NL" altLang="nl-NL" dirty="0" err="1"/>
              <a:t>ruchomymi</a:t>
            </a:r>
            <a:r>
              <a:rPr lang="nl-NL" altLang="nl-NL" dirty="0"/>
              <a:t> </a:t>
            </a:r>
            <a:r>
              <a:rPr lang="nl-NL" altLang="nl-NL" dirty="0" err="1"/>
              <a:t>częściami</a:t>
            </a:r>
            <a:r>
              <a:rPr lang="nl-NL" altLang="nl-NL" dirty="0"/>
              <a:t> </a:t>
            </a:r>
            <a:r>
              <a:rPr lang="nl-NL" altLang="nl-NL" dirty="0" err="1"/>
              <a:t>maszyny</a:t>
            </a:r>
            <a:r>
              <a:rPr lang="nl-NL" altLang="nl-NL" dirty="0"/>
              <a:t>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 </a:t>
            </a:r>
            <a:r>
              <a:rPr lang="nl-NL" dirty="0" err="1"/>
              <a:t>normalnych</a:t>
            </a:r>
            <a:r>
              <a:rPr lang="nl-NL" dirty="0"/>
              <a:t> </a:t>
            </a:r>
            <a:r>
              <a:rPr lang="nl-NL" dirty="0" err="1"/>
              <a:t>procesach</a:t>
            </a:r>
            <a:r>
              <a:rPr lang="nl-NL" dirty="0"/>
              <a:t> </a:t>
            </a:r>
            <a:r>
              <a:rPr lang="nl-NL" dirty="0" err="1"/>
              <a:t>spawania</a:t>
            </a:r>
            <a:r>
              <a:rPr lang="nl-NL" dirty="0"/>
              <a:t> </a:t>
            </a:r>
            <a:r>
              <a:rPr lang="nl-NL" dirty="0" err="1"/>
              <a:t>stosuje</a:t>
            </a:r>
            <a:r>
              <a:rPr lang="nl-NL" dirty="0"/>
              <a:t> </a:t>
            </a:r>
            <a:r>
              <a:rPr lang="nl-NL" dirty="0" err="1"/>
              <a:t>się</a:t>
            </a:r>
            <a:r>
              <a:rPr lang="nl-NL" dirty="0"/>
              <a:t> </a:t>
            </a:r>
            <a:r>
              <a:rPr lang="nl-NL" dirty="0" err="1"/>
              <a:t>normę</a:t>
            </a:r>
            <a:r>
              <a:rPr lang="nl-NL" dirty="0"/>
              <a:t> 1 mg, w </a:t>
            </a:r>
            <a:r>
              <a:rPr lang="nl-NL" dirty="0" err="1"/>
              <a:t>przypadku</a:t>
            </a:r>
            <a:r>
              <a:rPr lang="nl-NL" dirty="0"/>
              <a:t> </a:t>
            </a:r>
            <a:r>
              <a:rPr lang="nl-NL" dirty="0" err="1"/>
              <a:t>stali</a:t>
            </a:r>
            <a:r>
              <a:rPr lang="nl-NL" dirty="0"/>
              <a:t> </a:t>
            </a:r>
            <a:r>
              <a:rPr lang="nl-NL" dirty="0" err="1"/>
              <a:t>nierdzewnej</a:t>
            </a:r>
            <a:r>
              <a:rPr lang="nl-NL" dirty="0"/>
              <a:t> </a:t>
            </a:r>
            <a:r>
              <a:rPr lang="nl-NL" dirty="0" err="1"/>
              <a:t>jest</a:t>
            </a:r>
            <a:r>
              <a:rPr lang="nl-NL" dirty="0"/>
              <a:t> </a:t>
            </a:r>
            <a:r>
              <a:rPr lang="nl-NL" dirty="0" err="1"/>
              <a:t>ona</a:t>
            </a:r>
            <a:r>
              <a:rPr lang="nl-NL" dirty="0"/>
              <a:t> </a:t>
            </a:r>
            <a:r>
              <a:rPr lang="nl-NL" dirty="0" err="1"/>
              <a:t>jeszcze</a:t>
            </a:r>
            <a:r>
              <a:rPr lang="nl-NL" dirty="0"/>
              <a:t> </a:t>
            </a:r>
            <a:r>
              <a:rPr lang="nl-NL" dirty="0" err="1"/>
              <a:t>niższa</a:t>
            </a:r>
            <a:r>
              <a:rPr lang="nl-NL" dirty="0"/>
              <a:t> ze </a:t>
            </a:r>
            <a:r>
              <a:rPr lang="nl-NL" dirty="0" err="1"/>
              <a:t>względu</a:t>
            </a:r>
            <a:r>
              <a:rPr lang="nl-NL" dirty="0"/>
              <a:t> na </a:t>
            </a:r>
            <a:r>
              <a:rPr lang="nl-NL" dirty="0" err="1"/>
              <a:t>zawartość</a:t>
            </a:r>
            <a:r>
              <a:rPr lang="nl-NL" dirty="0"/>
              <a:t> </a:t>
            </a:r>
            <a:r>
              <a:rPr lang="nl-NL" dirty="0" err="1"/>
              <a:t>chromu</a:t>
            </a:r>
            <a:r>
              <a:rPr lang="nl-NL" dirty="0"/>
              <a:t> 6 (</a:t>
            </a:r>
            <a:r>
              <a:rPr lang="nl-NL" dirty="0" err="1"/>
              <a:t>rakotwórczego</a:t>
            </a:r>
            <a:r>
              <a:rPr lang="nl-NL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 </a:t>
            </a:r>
            <a:r>
              <a:rPr lang="nl-NL" dirty="0" err="1"/>
              <a:t>normalnych</a:t>
            </a:r>
            <a:r>
              <a:rPr lang="nl-NL" dirty="0"/>
              <a:t> </a:t>
            </a:r>
            <a:r>
              <a:rPr lang="nl-NL" dirty="0" err="1"/>
              <a:t>procesach</a:t>
            </a:r>
            <a:r>
              <a:rPr lang="nl-NL" dirty="0"/>
              <a:t> </a:t>
            </a:r>
            <a:r>
              <a:rPr lang="nl-NL" dirty="0" err="1"/>
              <a:t>spawania</a:t>
            </a:r>
            <a:r>
              <a:rPr lang="nl-NL" dirty="0"/>
              <a:t> </a:t>
            </a:r>
            <a:r>
              <a:rPr lang="nl-NL" dirty="0" err="1"/>
              <a:t>stosuje</a:t>
            </a:r>
            <a:r>
              <a:rPr lang="nl-NL" dirty="0"/>
              <a:t> </a:t>
            </a:r>
            <a:r>
              <a:rPr lang="nl-NL" dirty="0" err="1"/>
              <a:t>się</a:t>
            </a:r>
            <a:r>
              <a:rPr lang="nl-NL" dirty="0"/>
              <a:t> </a:t>
            </a:r>
            <a:r>
              <a:rPr lang="nl-NL" dirty="0" err="1"/>
              <a:t>normę</a:t>
            </a:r>
            <a:r>
              <a:rPr lang="nl-NL" dirty="0"/>
              <a:t> 1 mg, w </a:t>
            </a:r>
            <a:r>
              <a:rPr lang="nl-NL" dirty="0" err="1"/>
              <a:t>przypadku</a:t>
            </a:r>
            <a:r>
              <a:rPr lang="nl-NL" dirty="0"/>
              <a:t> </a:t>
            </a:r>
            <a:r>
              <a:rPr lang="nl-NL" dirty="0" err="1"/>
              <a:t>stali</a:t>
            </a:r>
            <a:r>
              <a:rPr lang="nl-NL" dirty="0"/>
              <a:t> </a:t>
            </a:r>
            <a:r>
              <a:rPr lang="nl-NL" dirty="0" err="1"/>
              <a:t>nierdzewnej</a:t>
            </a:r>
            <a:r>
              <a:rPr lang="nl-NL" dirty="0"/>
              <a:t> </a:t>
            </a:r>
            <a:r>
              <a:rPr lang="nl-NL" dirty="0" err="1"/>
              <a:t>jest</a:t>
            </a:r>
            <a:r>
              <a:rPr lang="nl-NL" dirty="0"/>
              <a:t> </a:t>
            </a:r>
            <a:r>
              <a:rPr lang="nl-NL" dirty="0" err="1"/>
              <a:t>ona</a:t>
            </a:r>
            <a:r>
              <a:rPr lang="nl-NL" dirty="0"/>
              <a:t> </a:t>
            </a:r>
            <a:r>
              <a:rPr lang="nl-NL" dirty="0" err="1"/>
              <a:t>jeszcze</a:t>
            </a:r>
            <a:r>
              <a:rPr lang="nl-NL" dirty="0"/>
              <a:t> </a:t>
            </a:r>
            <a:r>
              <a:rPr lang="nl-NL" dirty="0" err="1"/>
              <a:t>niższa</a:t>
            </a:r>
            <a:r>
              <a:rPr lang="nl-NL" dirty="0"/>
              <a:t> ze </a:t>
            </a:r>
            <a:r>
              <a:rPr lang="nl-NL" dirty="0" err="1"/>
              <a:t>względu</a:t>
            </a:r>
            <a:r>
              <a:rPr lang="nl-NL" dirty="0"/>
              <a:t> na </a:t>
            </a:r>
            <a:r>
              <a:rPr lang="nl-NL" dirty="0" err="1"/>
              <a:t>zawartość</a:t>
            </a:r>
            <a:r>
              <a:rPr lang="nl-NL" dirty="0"/>
              <a:t> </a:t>
            </a:r>
            <a:r>
              <a:rPr lang="nl-NL" dirty="0" err="1"/>
              <a:t>chromu</a:t>
            </a:r>
            <a:r>
              <a:rPr lang="nl-NL" dirty="0"/>
              <a:t> 6 (</a:t>
            </a:r>
            <a:r>
              <a:rPr lang="nl-NL" dirty="0" err="1"/>
              <a:t>rakotwórczego</a:t>
            </a:r>
            <a:r>
              <a:rPr lang="nl-NL" dirty="0"/>
              <a:t>).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 </a:t>
            </a:r>
            <a:r>
              <a:rPr lang="nl-NL" dirty="0" err="1"/>
              <a:t>normalnych</a:t>
            </a:r>
            <a:r>
              <a:rPr lang="nl-NL" dirty="0"/>
              <a:t> </a:t>
            </a:r>
            <a:r>
              <a:rPr lang="nl-NL" dirty="0" err="1"/>
              <a:t>procesach</a:t>
            </a:r>
            <a:r>
              <a:rPr lang="nl-NL" dirty="0"/>
              <a:t> </a:t>
            </a:r>
            <a:r>
              <a:rPr lang="nl-NL" dirty="0" err="1"/>
              <a:t>spawania</a:t>
            </a:r>
            <a:r>
              <a:rPr lang="nl-NL" dirty="0"/>
              <a:t> </a:t>
            </a:r>
            <a:r>
              <a:rPr lang="nl-NL" dirty="0" err="1"/>
              <a:t>stosuje</a:t>
            </a:r>
            <a:r>
              <a:rPr lang="nl-NL" dirty="0"/>
              <a:t> </a:t>
            </a:r>
            <a:r>
              <a:rPr lang="nl-NL" dirty="0" err="1"/>
              <a:t>się</a:t>
            </a:r>
            <a:r>
              <a:rPr lang="nl-NL" dirty="0"/>
              <a:t> </a:t>
            </a:r>
            <a:r>
              <a:rPr lang="nl-NL" dirty="0" err="1"/>
              <a:t>normę</a:t>
            </a:r>
            <a:r>
              <a:rPr lang="nl-NL" dirty="0"/>
              <a:t> 1 mg, w </a:t>
            </a:r>
            <a:r>
              <a:rPr lang="nl-NL" dirty="0" err="1"/>
              <a:t>przypadku</a:t>
            </a:r>
            <a:r>
              <a:rPr lang="nl-NL" dirty="0"/>
              <a:t> </a:t>
            </a:r>
            <a:r>
              <a:rPr lang="nl-NL" dirty="0" err="1"/>
              <a:t>stali</a:t>
            </a:r>
            <a:r>
              <a:rPr lang="nl-NL" dirty="0"/>
              <a:t> </a:t>
            </a:r>
            <a:r>
              <a:rPr lang="nl-NL" dirty="0" err="1"/>
              <a:t>nierdzewnej</a:t>
            </a:r>
            <a:r>
              <a:rPr lang="nl-NL" dirty="0"/>
              <a:t> </a:t>
            </a:r>
            <a:r>
              <a:rPr lang="nl-NL" dirty="0" err="1"/>
              <a:t>jest</a:t>
            </a:r>
            <a:r>
              <a:rPr lang="nl-NL" dirty="0"/>
              <a:t> </a:t>
            </a:r>
            <a:r>
              <a:rPr lang="nl-NL" dirty="0" err="1"/>
              <a:t>ona</a:t>
            </a:r>
            <a:r>
              <a:rPr lang="nl-NL" dirty="0"/>
              <a:t> </a:t>
            </a:r>
            <a:r>
              <a:rPr lang="nl-NL" dirty="0" err="1"/>
              <a:t>jeszcze</a:t>
            </a:r>
            <a:r>
              <a:rPr lang="nl-NL" dirty="0"/>
              <a:t> </a:t>
            </a:r>
            <a:r>
              <a:rPr lang="nl-NL" dirty="0" err="1"/>
              <a:t>niższa</a:t>
            </a:r>
            <a:r>
              <a:rPr lang="nl-NL" dirty="0"/>
              <a:t> ze </a:t>
            </a:r>
            <a:r>
              <a:rPr lang="nl-NL" dirty="0" err="1"/>
              <a:t>względu</a:t>
            </a:r>
            <a:r>
              <a:rPr lang="nl-NL" dirty="0"/>
              <a:t> na </a:t>
            </a:r>
            <a:r>
              <a:rPr lang="nl-NL" dirty="0" err="1"/>
              <a:t>zawartość</a:t>
            </a:r>
            <a:r>
              <a:rPr lang="nl-NL" dirty="0"/>
              <a:t> </a:t>
            </a:r>
            <a:r>
              <a:rPr lang="nl-NL" dirty="0" err="1"/>
              <a:t>chromu</a:t>
            </a:r>
            <a:r>
              <a:rPr lang="nl-NL" dirty="0"/>
              <a:t> 6 (</a:t>
            </a:r>
            <a:r>
              <a:rPr lang="nl-NL" dirty="0" err="1"/>
              <a:t>rakotwórczego</a:t>
            </a:r>
            <a:r>
              <a:rPr lang="nl-NL" dirty="0"/>
              <a:t>).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</a:t>
            </a:r>
            <a:r>
              <a:rPr lang="nl-NL" dirty="0" err="1">
                <a:latin typeface="Verdana"/>
                <a:ea typeface="ＭＳ Ｐゴシック"/>
              </a:rPr>
              <a:t>dotyczy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normalnych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procesów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spawania</a:t>
            </a:r>
            <a:r>
              <a:rPr lang="nl-NL" dirty="0">
                <a:latin typeface="Verdana"/>
                <a:ea typeface="ＭＳ Ｐゴシック"/>
              </a:rPr>
              <a:t>, stal </a:t>
            </a:r>
            <a:r>
              <a:rPr lang="nl-NL" dirty="0" err="1">
                <a:latin typeface="Verdana"/>
                <a:ea typeface="ＭＳ Ｐゴシック"/>
              </a:rPr>
              <a:t>nierdzewna</a:t>
            </a:r>
            <a:r>
              <a:rPr lang="nl-NL" dirty="0">
                <a:latin typeface="Verdana"/>
                <a:ea typeface="ＭＳ Ｐゴシック"/>
              </a:rPr>
              <a:t> ma </a:t>
            </a:r>
            <a:r>
              <a:rPr lang="nl-NL" dirty="0" err="1">
                <a:latin typeface="Verdana"/>
                <a:ea typeface="ＭＳ Ｐゴシック"/>
              </a:rPr>
              <a:t>zawartość</a:t>
            </a:r>
            <a:r>
              <a:rPr lang="nl-NL" dirty="0">
                <a:latin typeface="Verdana"/>
                <a:ea typeface="ＭＳ Ｐゴシック"/>
              </a:rPr>
              <a:t> 1 µg/m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 ze </a:t>
            </a:r>
            <a:r>
              <a:rPr lang="nl-NL" dirty="0" err="1">
                <a:latin typeface="Verdana"/>
                <a:ea typeface="ＭＳ Ｐゴシック"/>
              </a:rPr>
              <a:t>względu</a:t>
            </a:r>
            <a:r>
              <a:rPr lang="nl-NL" dirty="0">
                <a:latin typeface="Verdana"/>
                <a:ea typeface="ＭＳ Ｐゴシック"/>
              </a:rPr>
              <a:t> na </a:t>
            </a:r>
            <a:r>
              <a:rPr lang="nl-NL" dirty="0" err="1">
                <a:latin typeface="Verdana"/>
                <a:ea typeface="ＭＳ Ｐゴシック"/>
              </a:rPr>
              <a:t>chrom</a:t>
            </a:r>
            <a:r>
              <a:rPr lang="nl-NL" dirty="0">
                <a:latin typeface="Verdana"/>
                <a:ea typeface="ＭＳ Ｐゴシック"/>
              </a:rPr>
              <a:t> 6 (</a:t>
            </a:r>
            <a:r>
              <a:rPr lang="nl-NL" dirty="0" err="1">
                <a:latin typeface="Verdana"/>
                <a:ea typeface="ＭＳ Ｐゴシック"/>
              </a:rPr>
              <a:t>substancję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rakotwórczą</a:t>
            </a:r>
            <a:r>
              <a:rPr lang="nl-NL" dirty="0">
                <a:latin typeface="Verdana"/>
                <a:ea typeface="ＭＳ Ｐゴシック"/>
              </a:rPr>
              <a:t>). µg na 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 = </a:t>
            </a:r>
            <a:r>
              <a:rPr lang="nl-NL" dirty="0" err="1">
                <a:latin typeface="Verdana"/>
                <a:ea typeface="ＭＳ Ｐゴシック"/>
              </a:rPr>
              <a:t>mikrogram</a:t>
            </a:r>
            <a:r>
              <a:rPr lang="nl-NL" dirty="0">
                <a:latin typeface="Verdana"/>
                <a:ea typeface="ＭＳ Ｐゴシック"/>
              </a:rPr>
              <a:t> na </a:t>
            </a:r>
            <a:r>
              <a:rPr lang="nl-NL" dirty="0" err="1">
                <a:latin typeface="Verdana"/>
                <a:ea typeface="ＭＳ Ｐゴシック"/>
              </a:rPr>
              <a:t>metr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sześcienny</a:t>
            </a:r>
            <a:r>
              <a:rPr lang="nl-NL" dirty="0">
                <a:latin typeface="Verdana"/>
                <a:ea typeface="ＭＳ Ｐゴシック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973E-8955-E0D1-5ECF-AFA4B8A8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8256738-E71F-F49E-E2FF-EE0F8568D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707FEB-7015-A412-2EF2-7A673EA73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Verdana"/>
                <a:ea typeface="ＭＳ Ｐゴシック"/>
              </a:rPr>
              <a:t>1 mg </a:t>
            </a:r>
            <a:r>
              <a:rPr lang="nl-NL" dirty="0" err="1">
                <a:latin typeface="Verdana"/>
                <a:ea typeface="ＭＳ Ｐゴシック"/>
              </a:rPr>
              <a:t>dotyczy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normalnych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procesów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spawania</a:t>
            </a:r>
            <a:r>
              <a:rPr lang="nl-NL" dirty="0">
                <a:latin typeface="Verdana"/>
                <a:ea typeface="ＭＳ Ｐゴシック"/>
              </a:rPr>
              <a:t>, stal </a:t>
            </a:r>
            <a:r>
              <a:rPr lang="nl-NL" dirty="0" err="1">
                <a:latin typeface="Verdana"/>
                <a:ea typeface="ＭＳ Ｐゴシック"/>
              </a:rPr>
              <a:t>nierdzewna</a:t>
            </a:r>
            <a:r>
              <a:rPr lang="nl-NL" dirty="0">
                <a:latin typeface="Verdana"/>
                <a:ea typeface="ＭＳ Ｐゴシック"/>
              </a:rPr>
              <a:t> ma </a:t>
            </a:r>
            <a:r>
              <a:rPr lang="nl-NL" dirty="0" err="1">
                <a:latin typeface="Verdana"/>
                <a:ea typeface="ＭＳ Ｐゴシック"/>
              </a:rPr>
              <a:t>zawartość</a:t>
            </a:r>
            <a:r>
              <a:rPr lang="nl-NL" dirty="0">
                <a:latin typeface="Verdana"/>
                <a:ea typeface="ＭＳ Ｐゴシック"/>
              </a:rPr>
              <a:t> 1 µg</a:t>
            </a:r>
            <a:r>
              <a:rPr lang="nl-NL">
                <a:latin typeface="Verdana"/>
                <a:ea typeface="ＭＳ Ｐゴシック"/>
              </a:rPr>
              <a:t>/m</a:t>
            </a:r>
            <a:r>
              <a:rPr lang="nl-NL" baseline="30000">
                <a:latin typeface="Verdana"/>
                <a:ea typeface="ＭＳ Ｐゴシック"/>
              </a:rPr>
              <a:t>3</a:t>
            </a:r>
            <a:r>
              <a:rPr lang="nl-NL">
                <a:latin typeface="Verdana"/>
                <a:ea typeface="ＭＳ Ｐゴシック"/>
              </a:rPr>
              <a:t> </a:t>
            </a:r>
            <a:r>
              <a:rPr lang="nl-NL" dirty="0">
                <a:latin typeface="Verdana"/>
                <a:ea typeface="ＭＳ Ｐゴシック"/>
              </a:rPr>
              <a:t>ze </a:t>
            </a:r>
            <a:r>
              <a:rPr lang="nl-NL" dirty="0" err="1">
                <a:latin typeface="Verdana"/>
                <a:ea typeface="ＭＳ Ｐゴシック"/>
              </a:rPr>
              <a:t>względu</a:t>
            </a:r>
            <a:r>
              <a:rPr lang="nl-NL" dirty="0">
                <a:latin typeface="Verdana"/>
                <a:ea typeface="ＭＳ Ｐゴシック"/>
              </a:rPr>
              <a:t> na </a:t>
            </a:r>
            <a:r>
              <a:rPr lang="nl-NL" dirty="0" err="1">
                <a:latin typeface="Verdana"/>
                <a:ea typeface="ＭＳ Ｐゴシック"/>
              </a:rPr>
              <a:t>chrom</a:t>
            </a:r>
            <a:r>
              <a:rPr lang="nl-NL" dirty="0">
                <a:latin typeface="Verdana"/>
                <a:ea typeface="ＭＳ Ｐゴシック"/>
              </a:rPr>
              <a:t> 6 (</a:t>
            </a:r>
            <a:r>
              <a:rPr lang="nl-NL" dirty="0" err="1">
                <a:latin typeface="Verdana"/>
                <a:ea typeface="ＭＳ Ｐゴシック"/>
              </a:rPr>
              <a:t>substancję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rakotwórczą</a:t>
            </a:r>
            <a:r>
              <a:rPr lang="nl-NL" dirty="0">
                <a:latin typeface="Verdana"/>
                <a:ea typeface="ＭＳ Ｐゴシック"/>
              </a:rPr>
              <a:t>). µg na m</a:t>
            </a:r>
            <a:r>
              <a:rPr lang="nl-NL" baseline="30000" dirty="0">
                <a:latin typeface="Verdana"/>
                <a:ea typeface="ＭＳ Ｐゴシック"/>
              </a:rPr>
              <a:t>3</a:t>
            </a:r>
            <a:r>
              <a:rPr lang="nl-NL" dirty="0">
                <a:latin typeface="Verdana"/>
                <a:ea typeface="ＭＳ Ｐゴシック"/>
              </a:rPr>
              <a:t> = </a:t>
            </a:r>
            <a:r>
              <a:rPr lang="nl-NL" dirty="0" err="1">
                <a:latin typeface="Verdana"/>
                <a:ea typeface="ＭＳ Ｐゴシック"/>
              </a:rPr>
              <a:t>mikrogram</a:t>
            </a:r>
            <a:r>
              <a:rPr lang="nl-NL" dirty="0">
                <a:latin typeface="Verdana"/>
                <a:ea typeface="ＭＳ Ｐゴシック"/>
              </a:rPr>
              <a:t> na </a:t>
            </a:r>
            <a:r>
              <a:rPr lang="nl-NL" dirty="0" err="1">
                <a:latin typeface="Verdana"/>
                <a:ea typeface="ＭＳ Ｐゴシック"/>
              </a:rPr>
              <a:t>metr</a:t>
            </a:r>
            <a:r>
              <a:rPr lang="nl-NL" dirty="0">
                <a:latin typeface="Verdana"/>
                <a:ea typeface="ＭＳ Ｐゴシック"/>
              </a:rPr>
              <a:t> </a:t>
            </a:r>
            <a:r>
              <a:rPr lang="nl-NL" dirty="0" err="1">
                <a:latin typeface="Verdana"/>
                <a:ea typeface="ＭＳ Ｐゴシック"/>
              </a:rPr>
              <a:t>sześcienny</a:t>
            </a:r>
            <a:r>
              <a:rPr lang="nl-NL" dirty="0">
                <a:latin typeface="Verdana"/>
                <a:ea typeface="ＭＳ Ｐゴシック"/>
              </a:rPr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ADC795-B5AA-03D2-93F1-298A1FF79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9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Szkolenie BHP</a:t>
            </a:r>
            <a:br/>
            <a:r>
              <a:rPr lang="pl-PL" dirty="0">
                <a:latin typeface="Arial" panose="020B0604020202020204" pitchFamily="34" charset="0"/>
              </a:rPr>
              <a:t>Bezpieczeństwo maszyn: Wiertarka kolumnowa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</a:rPr>
              <a:t>Nazwa firmy i data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ding, persoon, machine, engineering&#10;&#10;Automatisch gegenereerde beschrijving">
            <a:extLst>
              <a:ext uri="{FF2B5EF4-FFF2-40B4-BE49-F238E27FC236}">
                <a16:creationId xmlns:a16="http://schemas.microsoft.com/office/drawing/2014/main" id="{E235A23B-1580-2FAF-A002-D02BB3AC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46" b="15446"/>
          <a:stretch/>
        </p:blipFill>
        <p:spPr>
          <a:xfrm>
            <a:off x="843167" y="1954160"/>
            <a:ext cx="10505662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E2562A1C-00B1-0A34-4CA0-AC8AD93B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97" b="51404"/>
          <a:stretch>
            <a:fillRect/>
          </a:stretch>
        </p:blipFill>
        <p:spPr>
          <a:xfrm>
            <a:off x="0" y="1400379"/>
            <a:ext cx="5176697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78143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Potrzebujesz pomocy?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0" y="2667002"/>
            <a:ext cx="12192000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Omów to ze swoim przełożonym lub skontaktuj się z pracownikiem ds. prewencji.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Skonsultuj się z trenerem z 5xbeter: 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Lub zadzwoń na </a:t>
            </a:r>
            <a:r>
              <a:rPr lang="pl-PL" sz="2000" dirty="0">
                <a:solidFill>
                  <a:srgbClr val="E30613"/>
                </a:solidFill>
                <a:latin typeface="Arial" panose="020B0604020202020204" pitchFamily="34" charset="0"/>
              </a:rPr>
              <a:t>DARMOWĄ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infolinię: 0800 – 55 55 005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Wiertarka kolumnowa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731" r="1" b="51404"/>
          <a:stretch>
            <a:fillRect/>
          </a:stretch>
        </p:blipFill>
        <p:spPr>
          <a:xfrm>
            <a:off x="0" y="1444623"/>
            <a:ext cx="2601769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Spis treści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8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Bezpieczeństwo maszyn: Wiertarka kolumnowa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Dlaczego omawiamy bezpieczeństwo maszyn?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394463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3 najczęstsze wypadki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922925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Bezpieczna maszyna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495673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Co możesz zrobić sam(a)?</a:t>
            </a:r>
          </a:p>
        </p:txBody>
      </p:sp>
      <p:pic>
        <p:nvPicPr>
          <p:cNvPr id="12" name="Afbeelding 11" descr="Afbeelding met kleding, persoon, machine, overdekt&#10;&#10;Automatisch gegenereerde beschrijving">
            <a:extLst>
              <a:ext uri="{FF2B5EF4-FFF2-40B4-BE49-F238E27FC236}">
                <a16:creationId xmlns:a16="http://schemas.microsoft.com/office/drawing/2014/main" id="{B5813536-9B19-72DC-A251-E7025F29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44" t="13436" r="28014" b="6284"/>
          <a:stretch/>
        </p:blipFill>
        <p:spPr>
          <a:xfrm>
            <a:off x="6815191" y="1781004"/>
            <a:ext cx="4540195" cy="39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925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pl-PL" altLang="nl-NL" sz="1400" dirty="0">
                <a:solidFill>
                  <a:schemeClr val="bg1"/>
                </a:solidFill>
              </a:rPr>
              <a:t>Źródło:  Monitor wypadków przy pracy (</a:t>
            </a:r>
            <a:r>
              <a:rPr lang="pl-PL" altLang="nl-NL" sz="1400" i="1" dirty="0">
                <a:solidFill>
                  <a:schemeClr val="bg1"/>
                </a:solidFill>
              </a:rPr>
              <a:t>Monitor Arbeidsongevallen</a:t>
            </a:r>
            <a:r>
              <a:rPr lang="pl-PL" altLang="nl-NL" sz="1400" dirty="0">
                <a:solidFill>
                  <a:schemeClr val="bg1"/>
                </a:solidFill>
              </a:rPr>
              <a:t>) 2023 – Holenderska Inspekcja Pracy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670" r="1" b="51404"/>
          <a:stretch>
            <a:fillRect/>
          </a:stretch>
        </p:blipFill>
        <p:spPr>
          <a:xfrm>
            <a:off x="0" y="1407753"/>
            <a:ext cx="4378067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39923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Duży udział w liczbie zgłoszonych wypadków przy pracy.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31816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Kontakt ze sprzętem roboczym lub przedmiotem: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Wiertarka kolumnowa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pl-PL"/>
              <a:t>Zakończone dochodzenia w sprawie wypadków z 2023 roku, z podziałem na rodzaje wypadków.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Wiertarka kolumnowa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47" r="1" b="51404"/>
          <a:stretch>
            <a:fillRect/>
          </a:stretch>
        </p:blipFill>
        <p:spPr>
          <a:xfrm>
            <a:off x="0" y="1407753"/>
            <a:ext cx="4340996" cy="96085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CB1C929-2C4E-532B-6D4F-A2D1993BC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Brak osłony.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70CEEF6-DEE1-BBB2-EE8C-74A5F4D23416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jest obecna, ale niewystarczająco skuteczna.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4AA493E-8DFC-67A0-D377-F47915D80472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Zdjęcie osłony.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CCBE41F-632C-342C-A0AF-4867B91AB8D5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Nieprawidłowa obsługa.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876CE07-4962-6C6A-D945-21346EB3DC73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Przyczyna kontaktu z ruchomymi częściami: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 descr="Afbeelding met persoon, kleding, machine, person&#10;&#10;Automatisch gegenereerde beschrijving">
            <a:extLst>
              <a:ext uri="{FF2B5EF4-FFF2-40B4-BE49-F238E27FC236}">
                <a16:creationId xmlns:a16="http://schemas.microsoft.com/office/drawing/2014/main" id="{5F9EFD08-54C7-61F9-6191-55E2542E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83" r="4674"/>
          <a:stretch>
            <a:fillRect/>
          </a:stretch>
        </p:blipFill>
        <p:spPr>
          <a:xfrm>
            <a:off x="6376085" y="2538374"/>
            <a:ext cx="5091657" cy="314957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5352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5118089" cy="62432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Rękawica wciągnięta przez wiertło.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258675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Brak lub nieodpowiednie zaciśnięcie obrabianego przedmiotu.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137528"/>
            <a:ext cx="4891949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Odzież, biżuteria lub włosy wciągnięte przez wiertło.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7" y="4992540"/>
            <a:ext cx="6798795" cy="1495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Poważne i trwałe obrażenia ciała:</a:t>
            </a:r>
          </a:p>
          <a:p>
            <a:pPr marL="457200" algn="l">
              <a:lnSpc>
                <a:spcPct val="100000"/>
              </a:lnSpc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Amputacja i złamania palców lub opuszków palców skutkujące utratą ich funkcji.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Wiertarka kolumnowa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15" b="51404"/>
          <a:stretch>
            <a:fillRect/>
          </a:stretch>
        </p:blipFill>
        <p:spPr>
          <a:xfrm>
            <a:off x="0" y="1407753"/>
            <a:ext cx="7024936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08140"/>
            <a:ext cx="640790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Wypadki podczas użycia wiertarki: 3 najczęstsze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 descr="Afbeelding met muur, kunst, overdekt, persoon&#10;&#10;Automatisch gegenereerde beschrijving">
            <a:extLst>
              <a:ext uri="{FF2B5EF4-FFF2-40B4-BE49-F238E27FC236}">
                <a16:creationId xmlns:a16="http://schemas.microsoft.com/office/drawing/2014/main" id="{2B04D683-189A-9D7E-427C-84A75ACC8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74" y="1407753"/>
            <a:ext cx="3488996" cy="46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135584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Zabezpieczenie uchwytu wiertarskiego: </a:t>
            </a:r>
            <a:br>
              <a:rPr dirty="0"/>
            </a:br>
            <a:r>
              <a:rPr lang="en-US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- uchwyt wiertarski i wiertło są zabezpieczone osłoną ochronną </a:t>
            </a: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</a:rPr>
              <a:t>LUB</a:t>
            </a:r>
            <a:br>
              <a:rPr dirty="0"/>
            </a:br>
            <a:r>
              <a:rPr lang="en-US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- wiertarka jest wyłączona w najwyższym ustawieniu </a:t>
            </a: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</a:rPr>
              <a:t>LUB</a:t>
            </a:r>
            <a:br>
              <a:rPr dirty="0"/>
            </a:br>
            <a:r>
              <a:rPr lang="en-US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- wiertarka jest zabezpieczona przez rozłącznik;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811429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Mechanizm mocujący jest obecny i używany.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Wiertarka kolumnowa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86583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maszyna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427677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Wyłącznik awaryjny jest obecny i znajduje się w zasięgu ręki.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775516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Wiertarki są bezpiecznie ustawione.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9" y="528758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Kable zasilające, wtyczki i podłączenia są nieuszkodzone.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837532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Zabezpieczenie przed brakiem napięcia jest obecne.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358" b="51404"/>
          <a:stretch>
            <a:fillRect/>
          </a:stretch>
        </p:blipFill>
        <p:spPr>
          <a:xfrm>
            <a:off x="0" y="1411363"/>
            <a:ext cx="4484449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Co możesz zrobić sam(a)?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Testuj wyłącznik awaryjny.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Wiertarka kolumnowa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193328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Wyłącz wiertarkę po wierceniu i podczas mocowania nowego materiału.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40" y="4077692"/>
            <a:ext cx="488539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Usuwaj zanieczyszczenia i wióry tylko po wyłączeniu wiertarki.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98414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Pokrywa napędu powinna być zamknięta.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160200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</a:rPr>
              <a:t>Nie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noś rękawic.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70712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Zawsze noś okulary ochronne.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187295"/>
            <a:ext cx="4047694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Zapobiegaj wciągnięciu odzieży, biżuterii i włosów przez wiertło.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2FCADE4-9E1D-F066-FD3D-F92D3EFFCCBE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4290486"/>
            <a:ext cx="4143497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Usuwaj niepotrzebne narzędzia ze stołu wiertarki.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74FE273-E707-887C-5084-5C87D5CF9DD5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5154200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Dbaj o bezpieczeństwo, czystość</a:t>
            </a:r>
            <a:b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i porządek w miejscu pracy.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10313958" y="1175919"/>
            <a:ext cx="1633271" cy="1326808"/>
          </a:xfrm>
          <a:prstGeom prst="rect">
            <a:avLst/>
          </a:prstGeom>
        </p:spPr>
      </p:pic>
      <p:pic>
        <p:nvPicPr>
          <p:cNvPr id="20" name="Afbeelding 26" descr="Sticker-veiligheidsbril-95mm.pdf">
            <a:extLst>
              <a:ext uri="{FF2B5EF4-FFF2-40B4-BE49-F238E27FC236}">
                <a16:creationId xmlns:a16="http://schemas.microsoft.com/office/drawing/2014/main" id="{19D514F9-B27E-A2B8-96D5-8ECC04B9A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56" y="2484682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06ED-0092-E0B8-B592-42D8C4E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C8DD457-F5AD-9D46-6302-B62E117BF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1CE802A-C6D2-8D05-3906-4FBCB436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228" r="-1" b="51404"/>
          <a:stretch>
            <a:fillRect/>
          </a:stretch>
        </p:blipFill>
        <p:spPr>
          <a:xfrm>
            <a:off x="0" y="1411363"/>
            <a:ext cx="4502263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40C11B-EC7F-BC95-0719-6127909B7C6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Co możesz zrobić sam(a)?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CF7C487-5D37-CA8F-870B-C9AEA386E639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9612597" cy="10090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ts val="26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Zapewnij stabilność maszyny i obrabianego przedmiotu, stosując urządzenia, takie jak przenośniki rolkowe lub stojaki rolkowe.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CA497D-0085-75A5-3B93-25CCA72707BE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Wiertarka kolumnowa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7B80A55-1E3D-2BCA-8181-BC83CC8EEB1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551501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ts val="26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Nigdy nie pomijaj żadnych zabezpieczeń.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D8D79E-3ECB-0D10-C880-D658798801BB}"/>
              </a:ext>
            </a:extLst>
          </p:cNvPr>
          <p:cNvSpPr txBox="1">
            <a:spLocks noChangeAspect="1"/>
          </p:cNvSpPr>
          <p:nvPr/>
        </p:nvSpPr>
        <p:spPr>
          <a:xfrm>
            <a:off x="848138" y="4142202"/>
            <a:ext cx="11619829" cy="4511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ts val="26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Jeśli brakuje jakichkolwiek zabezpieczeń lub zostały one pominięte, omów to</a:t>
            </a:r>
            <a:b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 przełożonym.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307E3D9-B936-C621-0278-4521E83CC70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055004"/>
            <a:ext cx="9612597" cy="94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ts val="26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 rozpoczynaj pracy, jeśli masz jakiekolwiek wątpliwości związane</a:t>
            </a:r>
            <a:b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 bezpieczeństwem maszyny. Omów to z przełożonym.</a:t>
            </a:r>
          </a:p>
        </p:txBody>
      </p:sp>
    </p:spTree>
    <p:extLst>
      <p:ext uri="{BB962C8B-B14F-4D97-AF65-F5344CB8AC3E}">
        <p14:creationId xmlns:p14="http://schemas.microsoft.com/office/powerpoint/2010/main" val="30630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274" b="51404"/>
          <a:stretch>
            <a:fillRect/>
          </a:stretch>
        </p:blipFill>
        <p:spPr>
          <a:xfrm>
            <a:off x="-9938" y="1400379"/>
            <a:ext cx="2854530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37389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Pytania?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Wiertarka kolumnowa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732A78-ACDB-4AF5-B707-CE727D96707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aa0361cd-42d1-45f5-afcd-cf31d520fd2e"/>
    <ds:schemaRef ds:uri="http://purl.org/dc/terms/"/>
    <ds:schemaRef ds:uri="72982cc6-c024-4b6f-8e11-1f4ac6243d2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9126FF7-9D39-4AA4-BAD5-AD87C57D2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C7EB4-2A2F-42FF-9033-6CE58AAE23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737</Words>
  <Application>Microsoft Macintosh PowerPoint</Application>
  <PresentationFormat>Breedbeeld</PresentationFormat>
  <Paragraphs>75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Szkolenie BHP Bezpieczeństwo maszyn: Wiertarka kolumnowa</vt:lpstr>
      <vt:lpstr>Spis treści</vt:lpstr>
      <vt:lpstr>PowerPoint-presentatie</vt:lpstr>
      <vt:lpstr>Brak osłony.</vt:lpstr>
      <vt:lpstr>Rękawica wciągnięta przez wiertło.</vt:lpstr>
      <vt:lpstr>Zabezpieczenie uchwytu wiertarskiego:   - uchwyt wiertarski i wiertło są zabezpieczone osłoną ochronną LUB  - wiertarka jest wyłączona w najwyższym ustawieniu LUB  - wiertarka jest zabezpieczona przez rozłącznik;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Machineveiligheid: Kolomboormachine</dc:title>
  <dc:creator>Twan Schellekens</dc:creator>
  <cp:lastModifiedBy>Twan Schellekens</cp:lastModifiedBy>
  <cp:revision>172</cp:revision>
  <dcterms:created xsi:type="dcterms:W3CDTF">2024-07-18T10:20:34Z</dcterms:created>
  <dcterms:modified xsi:type="dcterms:W3CDTF">2025-09-29T09:03:33Z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